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471a0caa9a493f" /><Relationship Type="http://schemas.openxmlformats.org/officeDocument/2006/relationships/extended-properties" Target="/docProps/app.xml" Id="Rb4edc4337abb4ab6" /><Relationship Type="http://schemas.openxmlformats.org/officeDocument/2006/relationships/officeDocument" Target="/ppt/presentation.xml" Id="R07d3b002c40946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acd0c52f8924eeb"/>
  </p:sldMasterIdLst>
  <p:notesMasterIdLst>
    <p:notesMasterId xmlns:r="http://schemas.openxmlformats.org/officeDocument/2006/relationships" r:id="Rcfcb4c979dc84df3"/>
  </p:notesMasterIdLst>
  <p:sldIdLst>
    <p:sldId xmlns:r="http://schemas.openxmlformats.org/officeDocument/2006/relationships" id="256" r:id="R8f0cc5e5b5b54b27"/>
    <p:sldId xmlns:r="http://schemas.openxmlformats.org/officeDocument/2006/relationships" id="257" r:id="R9144f98586f14cc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e6f46f6b4945b6" /><Relationship Type="http://schemas.openxmlformats.org/officeDocument/2006/relationships/slideMaster" Target="/ppt/slideMasters/slideMaster1.xml" Id="R9acd0c52f8924eeb" /><Relationship Type="http://schemas.openxmlformats.org/officeDocument/2006/relationships/notesMaster" Target="/ppt/notesMasters/notesMaster1.xml" Id="Rcfcb4c979dc84df3" /><Relationship Type="http://schemas.openxmlformats.org/officeDocument/2006/relationships/presProps" Target="/ppt/presProps.xml" Id="Rf6fcb09d0c2a4da0" /><Relationship Type="http://schemas.openxmlformats.org/officeDocument/2006/relationships/tableStyles" Target="/ppt/tableStyles.xml" Id="Rb694798b8d154abb" /><Relationship Type="http://schemas.openxmlformats.org/officeDocument/2006/relationships/slide" Target="/ppt/slides/slide1.xml" Id="R8f0cc5e5b5b54b27" /><Relationship Type="http://schemas.openxmlformats.org/officeDocument/2006/relationships/slide" Target="/ppt/slides/slide2.xml" Id="R9144f98586f14cc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8423fc0028f4c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1adfba551849d4" /><Relationship Type="http://schemas.openxmlformats.org/officeDocument/2006/relationships/notesMaster" Target="/ppt/notesMasters/notesMaster1.xml" Id="R6c5640b74d37477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2cca4650904966" /><Relationship Type="http://schemas.openxmlformats.org/officeDocument/2006/relationships/notesMaster" Target="/ppt/notesMasters/notesMaster1.xml" Id="R93c8b6736fcd43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来源：Hao et al., Process Safety and Environmental Protection 220 (2026), 109667. DOI: https://doi.org/10.1016/j.psep.2026.109667 。正式发表PDF第3页图1，上部裁剪用于展示输入输出；数据386条、25篇文献及8项输入见2.1节。PSO = Particle Swarm Optimization，粒子群优化。图1完整流程另包含数据处理、模型预测和模型解释。本页所有参数筛选均指模型候选方案。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来源：https://doi.org/10.1016/j.psep.2026.109667 。正式发表PDF图2（第5页）、图6（第9页）、表1及表2（第8页），及摘要/3.6节参数优化。测试集R²=0.910；25篇研究386条记录的逐篇研究留出验证R²=0.815，属于不同评估划分。1.2–1.3 m/s及0.52–0.57 μm为PSO模型候选区间，不是新增独立实验结果。SHAP=SHapley Additive exPlanations；CFV=Cross-Flow Velocity；TMP=Transmembrane Pressure；OW=Oily Wastewater；IQR=Interquartile Range。膜孔径、油滴粒径单位μm，浓度mg/L，压力bar，温度°C，ζ电位mV。H2O为水的化学式。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be8eecc09c445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3f1cb6d1f44e48" /><Relationship Type="http://schemas.openxmlformats.org/officeDocument/2006/relationships/slideLayout" Target="/ppt/slideLayouts/slideLayout1.xml" Id="Rd8fb9314e2024a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fb9314e2024a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416baacf914326" /><Relationship Type="http://schemas.openxmlformats.org/officeDocument/2006/relationships/image" Target="/ppt/media/image.png" Id="R52e3b895f79540ea" /><Relationship Type="http://schemas.openxmlformats.org/officeDocument/2006/relationships/notesSlide" Target="/ppt/notesSlides/notesSlide1.xml" Id="R3b454deb46b6453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c8807065844f9b" /><Relationship Type="http://schemas.openxmlformats.org/officeDocument/2006/relationships/image" Target="/ppt/media/image2.png" Id="R63ca1e5d8bd64ec6" /><Relationship Type="http://schemas.openxmlformats.org/officeDocument/2006/relationships/image" Target="/ppt/media/image3.png" Id="R31d230e4e857445a" /><Relationship Type="http://schemas.openxmlformats.org/officeDocument/2006/relationships/notesSlide" Target="/ppt/notesSlides/notesSlide2.xml" Id="R6e178c27bbf84d9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74A2EA-489A-46E3-B525-C31BF078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UCWW.NET     /     23 陶瓷膜微滤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2E20B8-E697-4813-8780-D63BD5380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rPr>
              <a:t>用可解释模型预测陶瓷微滤通量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3C8549-A1A0-40FD-A2CE-5F27FF07B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66825"/>
            <a:ext cx="11144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Shengnan Hao 等 · Process Safety and Environmental Protection 220 (2026), 109667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FBFE7A-0A5A-41CA-ABCC-700B588E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67475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原文：10.1016/j.psep.2026.109667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9D2E01-3F1C-432A-9277-E0958330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6191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1 / 2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3b895f79540ea"/>
          <a:stretch xmlns:a="http://schemas.openxmlformats.org/drawingml/2006/main"/>
        </p:blipFill>
        <p:spPr>
          <a:xfrm xmlns:a="http://schemas.openxmlformats.org/drawingml/2006/main">
            <a:off x="457200" y="1817239"/>
            <a:ext cx="6429375" cy="259487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1146D9-DEF9-48E0-8FEF-122EE4C98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24375"/>
            <a:ext cx="645795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原图1（上部）：膜性质与操作条件作为输入，渗透通量为输出。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8DE5CD-4280-4F03-B9EB-BA6D5812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19700"/>
            <a:ext cx="190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353AE-65B6-456A-B0A5-C2C08979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102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篇文献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CCECF8-E3B0-4E80-AA68-60DF4217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5219700"/>
            <a:ext cx="190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386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85CE4C-6B4A-453C-A460-B874F20FE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0325" y="58102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条实验记录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EF345B-52C6-4C26-8E1B-6D1E3CA41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219700"/>
            <a:ext cx="190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7E287D-43CA-4739-8FF1-656AFC45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58102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项输入变量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8D141-DADD-4F62-B347-31ECBBBF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1762125"/>
            <a:ext cx="4343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从文献数据到候选参数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401D3B-1214-4D86-BE54-EA58289CF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371725"/>
            <a:ext cx="433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rPr>
              <a:t>01  整理实验数据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5797D-B91D-437E-A95C-92A80C12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771775"/>
            <a:ext cx="4333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结合膜孔径、界面电性、乳化油性质与操作条件，建立通量数据库。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F5D50B-D423-4EFF-9D7D-45E19C1E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609975"/>
            <a:ext cx="433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rPr>
              <a:t>02  建模并解释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666330-5547-493A-BFF1-A75598E0E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10025"/>
            <a:ext cx="4333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比较集成学习模型；用极端随机树预测，并分析各特征的模型贡献。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2EB71B-4566-4FB0-8C5C-0A553AB6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848225"/>
            <a:ext cx="433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rPr>
              <a:t>03  搜索运行条件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97A78A-6AE3-47E7-AFB0-182C2C78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248275"/>
            <a:ext cx="4333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粒子群优化（PSO）搜索候选参数组合，为实验设置提供模型参考。</a:t>
            </a:r>
          </a:p>
        </p:txBody>
      </p:sp>
    </p:spTree>
    <p:extLst>
      <p:ext uri="{BB962C8B-B14F-4D97-AF65-F5344CB8AC3E}">
        <p14:creationId xmlns:p14="http://schemas.microsoft.com/office/powerpoint/2010/main" val="864704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106121-7F9E-4F69-A921-6F42DAD84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76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UCWW.NET     /     23 陶瓷膜微滤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E734E9-5A17-4E8A-B761-EE371D35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7700"/>
            <a:ext cx="112776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rPr>
              <a:t>预测、解释与运行参数筛选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05366D-5AB2-4F74-8A38-E1FEE4118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66825"/>
            <a:ext cx="11144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Shengnan Hao 等 · Process Safety and Environmental Protection 220 (2026), 109667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599C2-376E-42AB-A1E8-AF95E030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467475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原文：10.1016/j.psep.2026.109667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1FF648-B20F-4ABC-879A-5FE858575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67475"/>
            <a:ext cx="619125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2 /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C6BDC1-167B-479D-9E33-55FC69EC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85925"/>
            <a:ext cx="1952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0.910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5575A9-A538-4F55-80A3-11AC485E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209800"/>
            <a:ext cx="22383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测试集 R²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F4F73-3C1B-4267-9319-40FF2C07C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1685925"/>
            <a:ext cx="1952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0.815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BC5E30-C766-4135-840A-C05B974DE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209800"/>
            <a:ext cx="3667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逐篇研究留出验证 R²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C89EB4-26D1-4EC3-95EE-C9202FF14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1685925"/>
            <a:ext cx="44767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4786F"/>
                </a:solidFill>
                <a:latin typeface="Microsoft YaHei"/>
                <a:ea typeface="Microsoft YaHei"/>
                <a:cs typeface="Microsoft YaHei"/>
              </a:rPr>
              <a:t>模型候选区间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B01590-39CC-4995-81AF-B2F6C3C3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019300"/>
            <a:ext cx="4476750" cy="63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rPr>
              <a:t>错流速度 1.2–1.3 m/s</a:t>
            </a:r>
          </a:p>
          <a:p xmlns:a="http://schemas.openxmlformats.org/drawingml/2006/main">
            <a:pPr>
              <a:defRPr sz="1800" b="0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12739"/>
                </a:solidFill>
                <a:latin typeface="Microsoft YaHei"/>
                <a:ea typeface="Microsoft YaHei"/>
                <a:cs typeface="Microsoft YaHei"/>
              </a:rPr>
              <a:t>膜孔径 0.52–0.57 μm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ca1e5d8bd64ec6"/>
          <a:stretch xmlns:a="http://schemas.openxmlformats.org/drawingml/2006/main"/>
        </p:blipFill>
        <p:spPr>
          <a:xfrm xmlns:a="http://schemas.openxmlformats.org/drawingml/2006/main">
            <a:off x="1037421" y="2724150"/>
            <a:ext cx="2935307" cy="2781300"/>
          </a:xfrm>
          <a:prstGeom xmlns:a="http://schemas.openxmlformats.org/drawingml/2006/main" prst="rect">
            <a:avLst/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230e4e857445a"/>
          <a:stretch xmlns:a="http://schemas.openxmlformats.org/drawingml/2006/main"/>
        </p:blipFill>
        <p:spPr>
          <a:xfrm xmlns:a="http://schemas.openxmlformats.org/drawingml/2006/main">
            <a:off x="6348593" y="2724150"/>
            <a:ext cx="4228738" cy="278130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5FD621-4F18-4093-B1EB-EA2714C9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8165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原图2：输入变量的数据分布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6946E0-AA9D-43D8-ADC4-6F142D82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5581650"/>
            <a:ext cx="647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原图6：错流速度、膜孔径与油滴粒径贡献突出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C59D42-80CA-4E2A-BDD4-7CB66C19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953125"/>
            <a:ext cx="11277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CFV＝错流速度；TMP＝跨膜压力；OW＝含油废水；SHAP＝夏普利加性解释。</a:t>
            </a:r>
          </a:p>
          <a:p xmlns:a="http://schemas.openxmlformats.org/drawingml/2006/main">
            <a:pPr>
              <a:def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58707F"/>
                </a:solidFill>
                <a:latin typeface="Microsoft YaHei"/>
                <a:ea typeface="Microsoft YaHei"/>
                <a:cs typeface="Microsoft YaHei"/>
              </a:rPr>
              <a:t>IQR＝四分位距；R²＝决定系数；Zeta＝ζ电位（读作“泽塔电位”）。</a:t>
            </a:r>
          </a:p>
        </p:txBody>
      </p:sp>
    </p:spTree>
    <p:extLst>
      <p:ext uri="{BB962C8B-B14F-4D97-AF65-F5344CB8AC3E}">
        <p14:creationId xmlns:p14="http://schemas.microsoft.com/office/powerpoint/2010/main" val="15996735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2026-10-11T23:30:55.8250000Z</dcterms:created>
  <dcterms:modified xsi:type="dcterms:W3CDTF">2026-10-11T23:30:55.8250000Z</dcterms:modified>
</coreProperties>
</file>